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6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797675" cy="9926625"/>
  <p:embeddedFontLst>
    <p:embeddedFont>
      <p:font typeface="Roboto Thin"/>
      <p:regular r:id="rId14"/>
      <p:bold r:id="rId15"/>
      <p:italic r:id="rId16"/>
      <p:boldItalic r:id="rId17"/>
    </p:embeddedFont>
    <p:embeddedFont>
      <p:font typeface="Roboto"/>
      <p:regular r:id="rId18"/>
      <p:bold r:id="rId19"/>
      <p:italic r:id="rId20"/>
      <p:boldItalic r:id="rId21"/>
    </p:embeddedFont>
    <p:embeddedFont>
      <p:font typeface="Roboto Light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A3877AE8-99ED-4494-8E0D-3A69258D4F57}">
  <a:tblStyle styleId="{A3877AE8-99ED-4494-8E0D-3A69258D4F5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  <a:tblStyle styleId="{BB64B706-1B44-4262-A75D-36329072A595}" styleName="Table_1">
    <a:wholeTbl>
      <a:tcTxStyle>
        <a:font>
          <a:latin typeface="Arial"/>
          <a:ea typeface="Arial"/>
          <a:cs typeface="Arial"/>
        </a:font>
        <a:srgbClr val="000000"/>
      </a:tcTx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-italic.fntdata"/><Relationship Id="rId22" Type="http://schemas.openxmlformats.org/officeDocument/2006/relationships/font" Target="fonts/RobotoLight-regular.fntdata"/><Relationship Id="rId21" Type="http://schemas.openxmlformats.org/officeDocument/2006/relationships/font" Target="fonts/Roboto-boldItalic.fntdata"/><Relationship Id="rId24" Type="http://schemas.openxmlformats.org/officeDocument/2006/relationships/font" Target="fonts/RobotoLight-italic.fntdata"/><Relationship Id="rId23" Type="http://schemas.openxmlformats.org/officeDocument/2006/relationships/font" Target="fonts/RobotoLight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font" Target="fonts/RobotoLight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font" Target="fonts/RobotoThin-bold.fntdata"/><Relationship Id="rId14" Type="http://schemas.openxmlformats.org/officeDocument/2006/relationships/font" Target="fonts/RobotoThin-regular.fntdata"/><Relationship Id="rId17" Type="http://schemas.openxmlformats.org/officeDocument/2006/relationships/font" Target="fonts/RobotoThin-boldItalic.fntdata"/><Relationship Id="rId16" Type="http://schemas.openxmlformats.org/officeDocument/2006/relationships/font" Target="fonts/RobotoThin-italic.fntdata"/><Relationship Id="rId19" Type="http://schemas.openxmlformats.org/officeDocument/2006/relationships/font" Target="fonts/Roboto-bold.fntdata"/><Relationship Id="rId18" Type="http://schemas.openxmlformats.org/officeDocument/2006/relationships/font" Target="fonts/Roboto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g27c154e796_0_0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4" name="Google Shape;134;g27c154e796_0_0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7c154e796_1_0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7c154e796_1_0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In a while we are going to implement a Pricing Integration Adapter so that it sends pricing data over the platform when there is a subscription.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How is data communicated and stored on DataSource adapters?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The objects can be either Record or Container objects.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They have a unique subject.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The first part of the subject is the part we use as a subject prefix which tells the core components to which IA to direct subscriptions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g27c154e796_1_0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27c154e796_1_6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27c154e796_1_6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 record is the simplest form of object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It is used to represents data of a single product eg. a currency pair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It is structures as just a map of key :value pairs</a:t>
            </a:r>
            <a:endParaRPr/>
          </a:p>
        </p:txBody>
      </p:sp>
      <p:sp>
        <p:nvSpPr>
          <p:cNvPr id="148" name="Google Shape;148;g27c154e796_1_6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g27c154e796_0_121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Google Shape;154;g27c154e796_0_121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g27c154e796_0_121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g27c154e796_1_12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Google Shape;161;g27c154e796_1_12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Container collects data of one or more objects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Allows you to group several records, eg. several currency pairs to be displayed in a grid – Major, European, Asian etc.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Subscribing to container = subscribing to all records in that container.</a:t>
            </a:r>
            <a:endParaRPr/>
          </a:p>
        </p:txBody>
      </p:sp>
      <p:sp>
        <p:nvSpPr>
          <p:cNvPr id="162" name="Google Shape;162;g27c154e796_1_12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g7b9c3451ce_0_0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8" name="Google Shape;168;g7b9c3451ce_0_0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17145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9" name="Google Shape;169;g7b9c3451ce_0_0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g7b9c3451ce_0_13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1" name="Google Shape;181;g7b9c3451ce_0_13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 container in a grid!</a:t>
            </a:r>
            <a:endParaRPr/>
          </a:p>
        </p:txBody>
      </p:sp>
      <p:sp>
        <p:nvSpPr>
          <p:cNvPr id="182" name="Google Shape;182;g7b9c3451ce_0_13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7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8" name="Google Shape;188;p17:notes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When you subscribe to a container, the adapter sends back a container definition which is all the record subjects in the container</a:t>
            </a:r>
            <a:endParaRPr/>
          </a:p>
          <a:p>
            <a:pPr indent="-171450" lvl="0" marL="17145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Liberator automatically subscribes for the records in the container for you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0" marL="17145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</a:pPr>
            <a:r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pricing stuff continues as before</a:t>
            </a:r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9" name="Google Shape;189;p17:notes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20" Type="http://schemas.openxmlformats.org/officeDocument/2006/relationships/image" Target="../media/image29.png"/><Relationship Id="rId11" Type="http://schemas.openxmlformats.org/officeDocument/2006/relationships/image" Target="../media/image17.png"/><Relationship Id="rId22" Type="http://schemas.openxmlformats.org/officeDocument/2006/relationships/image" Target="../media/image32.png"/><Relationship Id="rId10" Type="http://schemas.openxmlformats.org/officeDocument/2006/relationships/image" Target="../media/image18.png"/><Relationship Id="rId21" Type="http://schemas.openxmlformats.org/officeDocument/2006/relationships/image" Target="../media/image28.png"/><Relationship Id="rId13" Type="http://schemas.openxmlformats.org/officeDocument/2006/relationships/image" Target="../media/image21.png"/><Relationship Id="rId12" Type="http://schemas.openxmlformats.org/officeDocument/2006/relationships/image" Target="../media/image20.png"/><Relationship Id="rId23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9" Type="http://schemas.openxmlformats.org/officeDocument/2006/relationships/image" Target="../media/image15.png"/><Relationship Id="rId15" Type="http://schemas.openxmlformats.org/officeDocument/2006/relationships/image" Target="../media/image22.png"/><Relationship Id="rId14" Type="http://schemas.openxmlformats.org/officeDocument/2006/relationships/image" Target="../media/image23.png"/><Relationship Id="rId17" Type="http://schemas.openxmlformats.org/officeDocument/2006/relationships/image" Target="../media/image27.png"/><Relationship Id="rId16" Type="http://schemas.openxmlformats.org/officeDocument/2006/relationships/image" Target="../media/image24.png"/><Relationship Id="rId5" Type="http://schemas.openxmlformats.org/officeDocument/2006/relationships/image" Target="../media/image13.png"/><Relationship Id="rId19" Type="http://schemas.openxmlformats.org/officeDocument/2006/relationships/image" Target="../media/image26.png"/><Relationship Id="rId6" Type="http://schemas.openxmlformats.org/officeDocument/2006/relationships/image" Target="../media/image12.png"/><Relationship Id="rId18" Type="http://schemas.openxmlformats.org/officeDocument/2006/relationships/image" Target="../media/image31.png"/><Relationship Id="rId7" Type="http://schemas.openxmlformats.org/officeDocument/2006/relationships/image" Target="../media/image11.png"/><Relationship Id="rId8" Type="http://schemas.openxmlformats.org/officeDocument/2006/relationships/image" Target="../media/image1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Relationship Id="rId3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8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.jpg" id="17" name="Google Shape;17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2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9" name="Google Shape;19;p2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20" name="Google Shape;20;p2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1" name="Google Shape;21;p2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22" name="Google Shape;22;p2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 1">
  <p:cSld name="TITLE_ONLY_1_1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11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66" name="Google Shape;66;p11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2"/>
          <p:cNvSpPr txBox="1"/>
          <p:nvPr>
            <p:ph idx="1" type="body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9" name="Google Shape;69;p12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70" name="Google Shape;70;p12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 txBox="1"/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cxnSp>
        <p:nvCxnSpPr>
          <p:cNvPr id="73" name="Google Shape;73;p13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4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" name="Google Shape;76;p14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77" name="Google Shape;77;p14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78" name="Google Shape;78;p14"/>
          <p:cNvSpPr txBox="1"/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79" name="Google Shape;79;p14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Image">
  <p:cSld name="SECTION_TITLE_AND_DESCRIPTION_1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5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15"/>
          <p:cNvSpPr txBox="1"/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83" name="Google Shape;83;p15"/>
          <p:cNvSpPr txBox="1"/>
          <p:nvPr>
            <p:ph idx="1" type="subTitle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84" name="Google Shape;84;p15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7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89" name="Google Shape;89;p17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BLANK_2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" name="Google Shape;92;p19"/>
          <p:cNvGraphicFramePr/>
          <p:nvPr/>
        </p:nvGraphicFramePr>
        <p:xfrm>
          <a:off x="952504" y="7870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{A3877AE8-99ED-4494-8E0D-3A69258D4F57}</a:tableStyleId>
              </a:tblPr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2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2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  <p:graphicFrame>
        <p:nvGraphicFramePr>
          <p:cNvPr id="93" name="Google Shape;93;p19"/>
          <p:cNvGraphicFramePr/>
          <p:nvPr/>
        </p:nvGraphicFramePr>
        <p:xfrm>
          <a:off x="952504" y="231106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{A3877AE8-99ED-4494-8E0D-3A69258D4F57}</a:tableStyleId>
              </a:tblPr>
              <a:tblGrid>
                <a:gridCol w="1447800"/>
                <a:gridCol w="1447800"/>
                <a:gridCol w="1447800"/>
                <a:gridCol w="1447800"/>
                <a:gridCol w="14478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1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Header 1</a:t>
                      </a:r>
                      <a:endParaRPr sz="11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BE0E8"/>
                    </a:solidFill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F4F6F9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  <a:tc>
                  <a:txBody>
                    <a:bodyPr/>
                    <a:lstStyle/>
                    <a:p>
                      <a:pPr indent="0" lvl="0" marL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chemeClr val="dk1"/>
                          </a:solidFill>
                          <a:latin typeface="Roboto Light"/>
                          <a:ea typeface="Roboto Light"/>
                          <a:cs typeface="Roboto Light"/>
                          <a:sym typeface="Roboto Light"/>
                        </a:rPr>
                        <a:t>Text</a:t>
                      </a:r>
                      <a:endParaRPr sz="800">
                        <a:latin typeface="Roboto Light"/>
                        <a:ea typeface="Roboto Light"/>
                        <a:cs typeface="Roboto Light"/>
                        <a:sym typeface="Roboto Light"/>
                      </a:endParaRPr>
                    </a:p>
                  </a:txBody>
                  <a:tcPr marT="91425" marB="91425" marR="91425" marL="91425" anchor="ctr">
                    <a:lnL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9525">
                      <a:solidFill>
                        <a:srgbClr val="DBE0E8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">
  <p:cSld name="BLANK_1"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FA@2x.png" id="95" name="Google Shape;95;p2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ytime, anywhere@2x.png" id="96" name="Google Shape;96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pple &amp; Android@2x.png" id="97" name="Google Shape;97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uditable@2x.png" id="98" name="Google Shape;98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st Market Price@2x.png" id="99" name="Google Shape;99;p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anded Platform@2x.png" id="100" name="Google Shape;100;p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oswer Based@2x.png" id="101" name="Google Shape;101;p2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sultancy@2x.png" id="102" name="Google Shape;102;p2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rporate Workflow@2x.png" id="103" name="Google Shape;103;p2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crease productivity@2x.png" id="104" name="Google Shape;104;p2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yout Management@2x.png" id="105" name="Google Shape;105;p20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tifications icon@2x.png" id="106" name="Google Shape;106;p20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rtnership Icon@2x.png" id="107" name="Google Shape;107;p20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source Augmentation@2x.png" id="108" name="Google Shape;108;p20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view History@2x.png" id="109" name="Google Shape;109;p20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peed and Flexibility@2x.png" id="110" name="Google Shape;110;p20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Confirmations@2x.png" id="111" name="Google Shape;111;p20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pport@2x.png" id="112" name="Google Shape;112;p20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rgeted GUI@2x.png" id="113" name="Google Shape;113;p20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For Clients@2x.png" id="114" name="Google Shape;114;p20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online@2x.png" id="115" name="Google Shape;115;p20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ch Market@2x.png" id="116" name="Google Shape;116;p20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0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1.png" id="24" name="Google Shape;24;p3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3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26" name="Google Shape;26;p3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27" name="Google Shape;27;p3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28" name="Google Shape;28;p3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29" name="Google Shape;29;p3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 1">
  <p:cSld name="BLANK_1_1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21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0" name="Google Shape;120;p21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1" name="Google Shape;121;p21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2" name="Google Shape;122;p21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1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4" name="Google Shape;124;p21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5" name="Google Shape;125;p21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26" name="Google Shape;126;p21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p21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2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2pPr>
            <a:lvl3pPr indent="0" lvl="2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3pPr>
            <a:lvl4pPr indent="0" lvl="3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4pPr>
            <a:lvl5pPr indent="0" lvl="4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5pPr>
            <a:lvl6pPr indent="0" lvl="5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6pPr>
            <a:lvl7pPr indent="0" lvl="6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7pPr>
            <a:lvl8pPr indent="0" lvl="7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8pPr>
            <a:lvl9pPr indent="0" lvl="8" rtl="0">
              <a:spcBef>
                <a:spcPts val="0"/>
              </a:spcBef>
              <a:spcAft>
                <a:spcPts val="0"/>
              </a:spcAft>
              <a:buSzPts val="2800"/>
              <a:buNone/>
              <a:defRPr sz="1800"/>
            </a:lvl9pPr>
          </a:lstStyle>
          <a:p/>
        </p:txBody>
      </p:sp>
      <p:sp>
        <p:nvSpPr>
          <p:cNvPr id="130" name="Google Shape;130;p22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1" name="Google Shape;131;p22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2.png" id="31" name="Google Shape;31;p4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4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33" name="Google Shape;33;p4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34" name="Google Shape;34;p4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35" name="Google Shape;35;p4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36" name="Google Shape;36;p4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2.jpg" id="38" name="Google Shape;38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5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41" name="Google Shape;41;p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3.jpg" id="43" name="Google Shape;4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44" name="Google Shape;44;p6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45" name="Google Shape;45;p6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4.png" id="46" name="Google Shape;46;p6"/>
          <p:cNvPicPr preferRelativeResize="0"/>
          <p:nvPr/>
        </p:nvPicPr>
        <p:blipFill rotWithShape="1">
          <a:blip r:embed="rId3">
            <a:alphaModFix/>
          </a:blip>
          <a:srcRect b="1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7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/>
        </p:txBody>
      </p:sp>
      <p:sp>
        <p:nvSpPr>
          <p:cNvPr id="49" name="Google Shape;49;p7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50" name="Google Shape;50;p7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53" name="Google Shape;53;p8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54" name="Google Shape;54;p8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55" name="Google Shape;55;p8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58" name="Google Shape;58;p9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0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" name="Google Shape;61;p10"/>
          <p:cNvSpPr txBox="1"/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62" name="Google Shape;62;p10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9.xml"/><Relationship Id="rId22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8.xml"/><Relationship Id="rId21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12" Type="http://schemas.openxmlformats.org/officeDocument/2006/relationships/slideLayout" Target="../slideLayouts/slideLayout10.xml"/><Relationship Id="rId23" Type="http://schemas.openxmlformats.org/officeDocument/2006/relationships/slideLayout" Target="../slideLayouts/slideLayout21.xml"/><Relationship Id="rId1" Type="http://schemas.openxmlformats.org/officeDocument/2006/relationships/image" Target="../media/image7.jpg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9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3.xml"/><Relationship Id="rId19" Type="http://schemas.openxmlformats.org/officeDocument/2006/relationships/slideLayout" Target="../slideLayouts/slideLayout17.xml"/><Relationship Id="rId6" Type="http://schemas.openxmlformats.org/officeDocument/2006/relationships/slideLayout" Target="../slideLayouts/slideLayout4.xml"/><Relationship Id="rId18" Type="http://schemas.openxmlformats.org/officeDocument/2006/relationships/slideLayout" Target="../slideLayouts/slideLayout16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4.jpg" id="10" name="Google Shape;10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Google Shape;11;p1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13" name="Google Shape;13;p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14" name="Google Shape;14;p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1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3"/>
    <p:sldLayoutId id="2147483649" r:id="rId4"/>
    <p:sldLayoutId id="214748365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  <p:sldLayoutId id="2147483659" r:id="rId14"/>
    <p:sldLayoutId id="2147483660" r:id="rId15"/>
    <p:sldLayoutId id="2147483661" r:id="rId16"/>
    <p:sldLayoutId id="2147483662" r:id="rId17"/>
    <p:sldLayoutId id="2147483663" r:id="rId18"/>
    <p:sldLayoutId id="2147483664" r:id="rId19"/>
    <p:sldLayoutId id="2147483665" r:id="rId20"/>
    <p:sldLayoutId id="2147483666" r:id="rId21"/>
    <p:sldLayoutId id="2147483667" r:id="rId22"/>
    <p:sldLayoutId id="2147483668" r:id="rId2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23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Records and Containers</a:t>
            </a:r>
            <a:endParaRPr/>
          </a:p>
        </p:txBody>
      </p:sp>
      <p:sp>
        <p:nvSpPr>
          <p:cNvPr id="137" name="Google Shape;137;p23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Font typeface="Merriweather Sans"/>
              <a:buNone/>
            </a:pPr>
            <a:r>
              <a:rPr lang="en-GB"/>
              <a:t>Caplin Platform &amp; Integration Suite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4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Objects</a:t>
            </a:r>
            <a:endParaRPr/>
          </a:p>
        </p:txBody>
      </p:sp>
      <p:sp>
        <p:nvSpPr>
          <p:cNvPr id="144" name="Google Shape;144;p24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Messages are handled within DataSource application as objects</a:t>
            </a:r>
            <a:endParaRPr sz="2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556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600"/>
              <a:buChar char="●"/>
            </a:pPr>
            <a:r>
              <a:rPr lang="en-GB"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 object is identified by its subject </a:t>
            </a:r>
            <a:endParaRPr sz="2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2857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2400"/>
              <a:buChar char="˗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e.g. 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152400" lvl="2" marL="11430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200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/FX/GBPUSD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152400" lvl="2" marL="114300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SzPts val="1200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/FI/GUKG5:IND</a:t>
            </a:r>
            <a:endParaRPr sz="2400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25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Record</a:t>
            </a:r>
            <a:endParaRPr/>
          </a:p>
        </p:txBody>
      </p:sp>
      <p:sp>
        <p:nvSpPr>
          <p:cNvPr id="151" name="Google Shape;151;p25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Merriweather Sans"/>
              <a:buChar char="●"/>
            </a:pPr>
            <a:r>
              <a:rPr lang="en-GB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Means of storing and displaying information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Merriweather Sans"/>
              <a:buChar char="●"/>
            </a:pPr>
            <a:r>
              <a:rPr lang="en-GB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Identified by a unique subject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3429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Clr>
                <a:srgbClr val="818181"/>
              </a:buClr>
              <a:buSzPts val="1400"/>
              <a:buFont typeface="Merriweather Sans"/>
              <a:buChar char="●"/>
            </a:pPr>
            <a:r>
              <a:rPr lang="en-GB" sz="28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Composed of one or more fields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85750" lvl="1" marL="742950" rtl="0" algn="l">
              <a:lnSpc>
                <a:spcPct val="10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˗"/>
            </a:pPr>
            <a:r>
              <a:rPr lang="en-GB" sz="24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key / value pairs</a:t>
            </a:r>
            <a:endParaRPr sz="2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26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Records</a:t>
            </a:r>
            <a:endParaRPr/>
          </a:p>
        </p:txBody>
      </p:sp>
      <p:graphicFrame>
        <p:nvGraphicFramePr>
          <p:cNvPr id="158" name="Google Shape;158;p26"/>
          <p:cNvGraphicFramePr/>
          <p:nvPr/>
        </p:nvGraphicFramePr>
        <p:xfrm>
          <a:off x="1106000" y="1258881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{BB64B706-1B44-4262-A75D-36329072A595}</a:tableStyleId>
              </a:tblPr>
              <a:tblGrid>
                <a:gridCol w="3447500"/>
                <a:gridCol w="3447500"/>
              </a:tblGrid>
              <a:tr h="437675">
                <a:tc gridSpan="2"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 u="none" cap="none" strike="noStrike">
                          <a:solidFill>
                            <a:schemeClr val="dk1"/>
                          </a:solidFill>
                        </a:rPr>
                        <a:t>/FX/EURCAD</a:t>
                      </a:r>
                      <a:endParaRPr sz="1400">
                        <a:solidFill>
                          <a:schemeClr val="dk1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BBB59"/>
                    </a:solidFill>
                  </a:tcPr>
                </a:tc>
                <a:tc hMerge="1"/>
              </a:tr>
              <a:tr h="43767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400">
                          <a:solidFill>
                            <a:schemeClr val="dk1"/>
                          </a:solidFill>
                        </a:rPr>
                        <a:t>Field</a:t>
                      </a:r>
                      <a:endParaRPr b="1" sz="1400">
                        <a:solidFill>
                          <a:schemeClr val="dk1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1400">
                          <a:solidFill>
                            <a:schemeClr val="dk1"/>
                          </a:solidFill>
                        </a:rPr>
                        <a:t>Value</a:t>
                      </a:r>
                      <a:endParaRPr b="1" sz="1400">
                        <a:solidFill>
                          <a:schemeClr val="dk1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</a:tr>
              <a:tr h="437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>
                          <a:solidFill>
                            <a:schemeClr val="dk1"/>
                          </a:solidFill>
                        </a:rPr>
                        <a:t>Currency</a:t>
                      </a:r>
                      <a:endParaRPr sz="1400">
                        <a:solidFill>
                          <a:schemeClr val="dk1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>
                          <a:solidFill>
                            <a:schemeClr val="dk1"/>
                          </a:solidFill>
                        </a:rPr>
                        <a:t>EURCAD</a:t>
                      </a:r>
                      <a:endParaRPr sz="1400">
                        <a:solidFill>
                          <a:schemeClr val="dk1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</a:tr>
              <a:tr h="437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>
                          <a:solidFill>
                            <a:schemeClr val="dk1"/>
                          </a:solidFill>
                        </a:rPr>
                        <a:t>Bid</a:t>
                      </a:r>
                      <a:endParaRPr sz="1400">
                        <a:solidFill>
                          <a:schemeClr val="dk1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>
                          <a:solidFill>
                            <a:schemeClr val="dk1"/>
                          </a:solidFill>
                        </a:rPr>
                        <a:t>1.3451</a:t>
                      </a:r>
                      <a:endParaRPr sz="1400">
                        <a:solidFill>
                          <a:schemeClr val="dk1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</a:tr>
              <a:tr h="43767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>
                          <a:solidFill>
                            <a:schemeClr val="dk1"/>
                          </a:solidFill>
                        </a:rPr>
                        <a:t>Ask</a:t>
                      </a:r>
                      <a:endParaRPr sz="1400">
                        <a:solidFill>
                          <a:schemeClr val="dk1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Font typeface="Arial"/>
                        <a:buNone/>
                      </a:pPr>
                      <a:r>
                        <a:rPr lang="en-GB" sz="1400">
                          <a:solidFill>
                            <a:schemeClr val="dk1"/>
                          </a:solidFill>
                        </a:rPr>
                        <a:t>1.3493</a:t>
                      </a:r>
                      <a:endParaRPr sz="1100"/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7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Container</a:t>
            </a:r>
            <a:endParaRPr/>
          </a:p>
        </p:txBody>
      </p:sp>
      <p:sp>
        <p:nvSpPr>
          <p:cNvPr id="165" name="Google Shape;165;p27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55600" lvl="0" marL="3429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Pointer to one or more objects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556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600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Allows grouping of objects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556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600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Defined by DataSource Adapters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556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600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Subscribing to a Container will automatically subscribe to referenced Records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55600" lvl="0" marL="342900" rtl="0" algn="l">
              <a:lnSpc>
                <a:spcPct val="100000"/>
              </a:lnSpc>
              <a:spcBef>
                <a:spcPts val="560"/>
              </a:spcBef>
              <a:spcAft>
                <a:spcPts val="0"/>
              </a:spcAft>
              <a:buSzPts val="1600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Notifications are raised when objects are added and removed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8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Container</a:t>
            </a:r>
            <a:endParaRPr/>
          </a:p>
        </p:txBody>
      </p:sp>
      <p:graphicFrame>
        <p:nvGraphicFramePr>
          <p:cNvPr id="172" name="Google Shape;172;p28"/>
          <p:cNvGraphicFramePr/>
          <p:nvPr/>
        </p:nvGraphicFramePr>
        <p:xfrm>
          <a:off x="6429164" y="10287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{BB64B706-1B44-4262-A75D-36329072A595}</a:tableStyleId>
              </a:tblPr>
              <a:tblGrid>
                <a:gridCol w="785925"/>
                <a:gridCol w="785925"/>
              </a:tblGrid>
              <a:tr h="183625">
                <a:tc gridSpan="2"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/FX/EURCAD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BBB59"/>
                    </a:solidFill>
                  </a:tcPr>
                </a:tc>
                <a:tc hMerge="1"/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000000"/>
                          </a:solidFill>
                        </a:rPr>
                        <a:t>Field</a:t>
                      </a:r>
                      <a:endParaRPr b="1"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000000"/>
                          </a:solidFill>
                        </a:rPr>
                        <a:t>Value</a:t>
                      </a:r>
                      <a:endParaRPr b="1"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Currency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EURCAD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Bid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1.3451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Ask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1.3493</a:t>
                      </a:r>
                      <a:endParaRPr sz="1100"/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3" name="Google Shape;173;p28"/>
          <p:cNvGraphicFramePr/>
          <p:nvPr/>
        </p:nvGraphicFramePr>
        <p:xfrm>
          <a:off x="6429164" y="2230334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{BB64B706-1B44-4262-A75D-36329072A595}</a:tableStyleId>
              </a:tblPr>
              <a:tblGrid>
                <a:gridCol w="785925"/>
                <a:gridCol w="785925"/>
              </a:tblGrid>
              <a:tr h="183625">
                <a:tc gridSpan="2"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/FX/EURCAD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BBB59"/>
                    </a:solidFill>
                  </a:tcPr>
                </a:tc>
                <a:tc hMerge="1"/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000000"/>
                          </a:solidFill>
                        </a:rPr>
                        <a:t>Field</a:t>
                      </a:r>
                      <a:endParaRPr b="1"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000000"/>
                          </a:solidFill>
                        </a:rPr>
                        <a:t>Value</a:t>
                      </a:r>
                      <a:endParaRPr b="1"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Currency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EURCAD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Bid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1.3451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Ask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1.3493</a:t>
                      </a:r>
                      <a:endParaRPr sz="1100"/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74" name="Google Shape;174;p28"/>
          <p:cNvGraphicFramePr/>
          <p:nvPr/>
        </p:nvGraphicFramePr>
        <p:xfrm>
          <a:off x="6429164" y="3351892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{BB64B706-1B44-4262-A75D-36329072A595}</a:tableStyleId>
              </a:tblPr>
              <a:tblGrid>
                <a:gridCol w="785925"/>
                <a:gridCol w="785925"/>
              </a:tblGrid>
              <a:tr h="272500">
                <a:tc gridSpan="2"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/FX/EURCAD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BBB59"/>
                    </a:solidFill>
                  </a:tcPr>
                </a:tc>
                <a:tc hMerge="1"/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000000"/>
                          </a:solidFill>
                        </a:rPr>
                        <a:t>Field</a:t>
                      </a:r>
                      <a:endParaRPr b="1"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-GB" sz="800">
                          <a:solidFill>
                            <a:srgbClr val="000000"/>
                          </a:solidFill>
                        </a:rPr>
                        <a:t>Value</a:t>
                      </a:r>
                      <a:endParaRPr b="1"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Currency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EURCAD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Bid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1.3451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</a:tr>
              <a:tr h="1836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Ask</a:t>
                      </a:r>
                      <a:endParaRPr sz="8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lang="en-GB" sz="800">
                          <a:solidFill>
                            <a:srgbClr val="000000"/>
                          </a:solidFill>
                        </a:rPr>
                        <a:t>1.3493</a:t>
                      </a:r>
                      <a:endParaRPr sz="1100"/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</a:tr>
            </a:tbl>
          </a:graphicData>
        </a:graphic>
      </p:graphicFrame>
      <p:cxnSp>
        <p:nvCxnSpPr>
          <p:cNvPr id="175" name="Google Shape;175;p28"/>
          <p:cNvCxnSpPr/>
          <p:nvPr/>
        </p:nvCxnSpPr>
        <p:spPr>
          <a:xfrm flipH="1" rot="10800000">
            <a:off x="4477725" y="1136825"/>
            <a:ext cx="1961400" cy="1100700"/>
          </a:xfrm>
          <a:prstGeom prst="straightConnector1">
            <a:avLst/>
          </a:prstGeom>
          <a:noFill/>
          <a:ln cap="flat" cmpd="sng" w="19050">
            <a:solidFill>
              <a:srgbClr val="285C24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76" name="Google Shape;176;p28"/>
          <p:cNvCxnSpPr/>
          <p:nvPr/>
        </p:nvCxnSpPr>
        <p:spPr>
          <a:xfrm flipH="1" rot="10800000">
            <a:off x="4237550" y="2337550"/>
            <a:ext cx="2201400" cy="220200"/>
          </a:xfrm>
          <a:prstGeom prst="straightConnector1">
            <a:avLst/>
          </a:prstGeom>
          <a:noFill/>
          <a:ln cap="flat" cmpd="sng" w="19050">
            <a:solidFill>
              <a:srgbClr val="285C24"/>
            </a:solidFill>
            <a:prstDash val="solid"/>
            <a:round/>
            <a:headEnd len="sm" w="sm" type="none"/>
            <a:tailEnd len="med" w="med" type="stealth"/>
          </a:ln>
        </p:spPr>
      </p:cxnSp>
      <p:cxnSp>
        <p:nvCxnSpPr>
          <p:cNvPr id="177" name="Google Shape;177;p28"/>
          <p:cNvCxnSpPr/>
          <p:nvPr/>
        </p:nvCxnSpPr>
        <p:spPr>
          <a:xfrm>
            <a:off x="4357625" y="2917975"/>
            <a:ext cx="2101500" cy="560400"/>
          </a:xfrm>
          <a:prstGeom prst="straightConnector1">
            <a:avLst/>
          </a:prstGeom>
          <a:noFill/>
          <a:ln cap="flat" cmpd="sng" w="19050">
            <a:solidFill>
              <a:srgbClr val="285C24"/>
            </a:solidFill>
            <a:prstDash val="solid"/>
            <a:round/>
            <a:headEnd len="sm" w="sm" type="none"/>
            <a:tailEnd len="med" w="med" type="stealth"/>
          </a:ln>
        </p:spPr>
      </p:cxnSp>
      <p:graphicFrame>
        <p:nvGraphicFramePr>
          <p:cNvPr id="178" name="Google Shape;178;p28"/>
          <p:cNvGraphicFramePr/>
          <p:nvPr/>
        </p:nvGraphicFramePr>
        <p:xfrm>
          <a:off x="952807" y="179840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{BB64B706-1B44-4262-A75D-36329072A595}</a:tableStyleId>
              </a:tblPr>
              <a:tblGrid>
                <a:gridCol w="3543650"/>
              </a:tblGrid>
              <a:tr h="313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GB" sz="1400">
                          <a:solidFill>
                            <a:srgbClr val="000000"/>
                          </a:solidFill>
                        </a:rPr>
                        <a:t>/FX/Majors</a:t>
                      </a:r>
                      <a:endParaRPr sz="14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9BBB59"/>
                    </a:solidFill>
                  </a:tcPr>
                </a:tc>
              </a:tr>
              <a:tr h="313725">
                <a:tc>
                  <a:txBody>
                    <a:bodyPr/>
                    <a:lstStyle/>
                    <a:p>
                      <a:pPr indent="0" lvl="0" marL="0" marR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0" lang="en-GB" sz="1400">
                          <a:solidFill>
                            <a:srgbClr val="000000"/>
                          </a:solidFill>
                        </a:rPr>
                        <a:t>/FX/EURCAD</a:t>
                      </a:r>
                      <a:endParaRPr b="0" sz="1400">
                        <a:solidFill>
                          <a:srgbClr val="000000"/>
                        </a:solidFill>
                      </a:endParaRPr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381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</a:tr>
              <a:tr h="313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b="0" lang="en-GB" sz="1400">
                          <a:solidFill>
                            <a:srgbClr val="000000"/>
                          </a:solidFill>
                        </a:rPr>
                        <a:t>/FX/JPYUSD</a:t>
                      </a:r>
                      <a:endParaRPr sz="1100"/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EFF3E9"/>
                    </a:solidFill>
                  </a:tcPr>
                </a:tc>
              </a:tr>
              <a:tr h="313725">
                <a:tc>
                  <a:txBody>
                    <a:bodyPr/>
                    <a:lstStyle/>
                    <a:p>
                      <a:pPr indent="0" lvl="0" marL="0" marR="0" rtl="0" algn="l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Font typeface="Arial"/>
                        <a:buNone/>
                      </a:pPr>
                      <a:r>
                        <a:rPr b="0" lang="en-GB" sz="1400">
                          <a:solidFill>
                            <a:srgbClr val="000000"/>
                          </a:solidFill>
                        </a:rPr>
                        <a:t>/FX/EURGBP</a:t>
                      </a:r>
                      <a:endParaRPr sz="1100"/>
                    </a:p>
                  </a:txBody>
                  <a:tcPr marT="34300" marB="34300" marR="91450" marL="91450">
                    <a:lnL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2700">
                      <a:solidFill>
                        <a:srgbClr val="FFFFF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DEE7D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29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Container used in a GRID</a:t>
            </a:r>
            <a:endParaRPr/>
          </a:p>
        </p:txBody>
      </p:sp>
      <p:pic>
        <p:nvPicPr>
          <p:cNvPr descr="\\scratch\scratch\ChristopheM\MajorContainerScreenGrab.png" id="185" name="Google Shape;18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29855" y="790878"/>
            <a:ext cx="5484300" cy="397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0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b="0" i="0" lang="en-GB" sz="2000" u="none" cap="none" strike="noStrike">
                <a:solidFill>
                  <a:schemeClr val="dk1"/>
                </a:solidFill>
                <a:latin typeface="Roboto Thin"/>
                <a:ea typeface="Roboto Thin"/>
                <a:cs typeface="Roboto Thin"/>
                <a:sym typeface="Roboto Thin"/>
              </a:rPr>
              <a:t>Container in Action</a:t>
            </a:r>
            <a:endParaRPr b="0" i="0" sz="2000" u="none" cap="none" strike="noStrike">
              <a:solidFill>
                <a:schemeClr val="dk1"/>
              </a:solidFill>
              <a:latin typeface="Roboto Thin"/>
              <a:ea typeface="Roboto Thin"/>
              <a:cs typeface="Roboto Thin"/>
              <a:sym typeface="Roboto Thin"/>
            </a:endParaRPr>
          </a:p>
        </p:txBody>
      </p:sp>
      <p:cxnSp>
        <p:nvCxnSpPr>
          <p:cNvPr id="192" name="Google Shape;192;p30"/>
          <p:cNvCxnSpPr/>
          <p:nvPr/>
        </p:nvCxnSpPr>
        <p:spPr>
          <a:xfrm>
            <a:off x="2240757" y="1816101"/>
            <a:ext cx="0" cy="80970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193" name="Google Shape;193;p30"/>
          <p:cNvSpPr txBox="1"/>
          <p:nvPr/>
        </p:nvSpPr>
        <p:spPr>
          <a:xfrm>
            <a:off x="2240755" y="1994971"/>
            <a:ext cx="403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REQUEST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/CONTAINER/FX/MAJOR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94" name="Google Shape;194;p30"/>
          <p:cNvCxnSpPr/>
          <p:nvPr/>
        </p:nvCxnSpPr>
        <p:spPr>
          <a:xfrm>
            <a:off x="2267744" y="2845416"/>
            <a:ext cx="0" cy="74670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195" name="Google Shape;195;p30"/>
          <p:cNvSpPr txBox="1"/>
          <p:nvPr/>
        </p:nvSpPr>
        <p:spPr>
          <a:xfrm>
            <a:off x="2240760" y="3133466"/>
            <a:ext cx="40362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REQUEST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/CONTAINER/FX/MAJOR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6" name="Google Shape;196;p30"/>
          <p:cNvSpPr txBox="1"/>
          <p:nvPr/>
        </p:nvSpPr>
        <p:spPr>
          <a:xfrm>
            <a:off x="3825371" y="2361169"/>
            <a:ext cx="4267200" cy="692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USE CONFIG TO DETERMINE WHICH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ADAPTER TO REQUEST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b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</a:b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/CONTAINER/FX/MAJOR </a:t>
            </a: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FROM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7" name="Google Shape;197;p30"/>
          <p:cNvSpPr txBox="1"/>
          <p:nvPr/>
        </p:nvSpPr>
        <p:spPr>
          <a:xfrm>
            <a:off x="2850357" y="3726417"/>
            <a:ext cx="60798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CREATE THE CONTAINER WITH A LIST OF SUBJECTS</a:t>
            </a:r>
            <a:endParaRPr b="1"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198" name="Google Shape;198;p30"/>
          <p:cNvCxnSpPr/>
          <p:nvPr/>
        </p:nvCxnSpPr>
        <p:spPr>
          <a:xfrm rot="10800000">
            <a:off x="2240750" y="2845402"/>
            <a:ext cx="0" cy="76950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199" name="Google Shape;199;p30"/>
          <p:cNvSpPr txBox="1"/>
          <p:nvPr/>
        </p:nvSpPr>
        <p:spPr>
          <a:xfrm>
            <a:off x="3676650" y="2247714"/>
            <a:ext cx="2749500" cy="13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RECORD </a:t>
            </a: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(Image)</a:t>
            </a:r>
            <a:endParaRPr b="1"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SUBJECT: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/FX/GBPUSD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FIELDS: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BidPrice=1.2345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AskPrice=1.2355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etc</a:t>
            </a:r>
            <a:endParaRPr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cxnSp>
        <p:nvCxnSpPr>
          <p:cNvPr id="200" name="Google Shape;200;p30"/>
          <p:cNvCxnSpPr/>
          <p:nvPr/>
        </p:nvCxnSpPr>
        <p:spPr>
          <a:xfrm rot="10800000">
            <a:off x="2267744" y="1816150"/>
            <a:ext cx="0" cy="78930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201" name="Google Shape;201;p30"/>
          <p:cNvSpPr txBox="1"/>
          <p:nvPr/>
        </p:nvSpPr>
        <p:spPr>
          <a:xfrm>
            <a:off x="3991101" y="1302474"/>
            <a:ext cx="2749500" cy="13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RECORD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SUBJECT: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/FX/GBPUSD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FIELDS: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BidPrice=1.2345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AskPrice=1.2355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etc</a:t>
            </a:r>
            <a:endParaRPr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2" name="Google Shape;202;p30"/>
          <p:cNvSpPr/>
          <p:nvPr/>
        </p:nvSpPr>
        <p:spPr>
          <a:xfrm>
            <a:off x="804866" y="2625756"/>
            <a:ext cx="2871900" cy="219600"/>
          </a:xfrm>
          <a:prstGeom prst="roundRect">
            <a:avLst>
              <a:gd fmla="val 16667" name="adj"/>
            </a:avLst>
          </a:prstGeom>
          <a:solidFill>
            <a:schemeClr val="accent5"/>
          </a:solidFill>
          <a:ln cap="flat" cmpd="sng" w="25400">
            <a:solidFill>
              <a:srgbClr val="3D8094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4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Liberator</a:t>
            </a:r>
            <a:endParaRPr/>
          </a:p>
        </p:txBody>
      </p:sp>
      <p:sp>
        <p:nvSpPr>
          <p:cNvPr id="203" name="Google Shape;203;p30"/>
          <p:cNvSpPr/>
          <p:nvPr/>
        </p:nvSpPr>
        <p:spPr>
          <a:xfrm>
            <a:off x="1614488" y="3657601"/>
            <a:ext cx="1196100" cy="523800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Pricing Integration Adapter</a:t>
            </a:r>
            <a:endParaRPr/>
          </a:p>
        </p:txBody>
      </p:sp>
      <p:cxnSp>
        <p:nvCxnSpPr>
          <p:cNvPr id="204" name="Google Shape;204;p30"/>
          <p:cNvCxnSpPr/>
          <p:nvPr/>
        </p:nvCxnSpPr>
        <p:spPr>
          <a:xfrm>
            <a:off x="1945878" y="4181476"/>
            <a:ext cx="0" cy="27150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cxnSp>
        <p:nvCxnSpPr>
          <p:cNvPr id="205" name="Google Shape;205;p30"/>
          <p:cNvCxnSpPr/>
          <p:nvPr/>
        </p:nvCxnSpPr>
        <p:spPr>
          <a:xfrm rot="10800000">
            <a:off x="2462213" y="4181439"/>
            <a:ext cx="0" cy="271500"/>
          </a:xfrm>
          <a:prstGeom prst="straightConnector1">
            <a:avLst/>
          </a:prstGeom>
          <a:noFill/>
          <a:ln cap="flat" cmpd="sng" w="25400">
            <a:solidFill>
              <a:schemeClr val="accent5"/>
            </a:solidFill>
            <a:prstDash val="solid"/>
            <a:round/>
            <a:headEnd len="sm" w="sm" type="none"/>
            <a:tailEnd len="med" w="med" type="stealth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</p:cxnSp>
      <p:sp>
        <p:nvSpPr>
          <p:cNvPr id="206" name="Google Shape;206;p30"/>
          <p:cNvSpPr txBox="1"/>
          <p:nvPr/>
        </p:nvSpPr>
        <p:spPr>
          <a:xfrm>
            <a:off x="2810668" y="4095749"/>
            <a:ext cx="23787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PRICE UPDATE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7" name="Google Shape;207;p30"/>
          <p:cNvSpPr txBox="1"/>
          <p:nvPr/>
        </p:nvSpPr>
        <p:spPr>
          <a:xfrm>
            <a:off x="3676653" y="2247714"/>
            <a:ext cx="2749500" cy="13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RECORD </a:t>
            </a: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(Update)</a:t>
            </a:r>
            <a:endParaRPr b="1"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SUBJECT: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/FX/GBPUSD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FIELDS: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BidPrice=1.2345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AskPrice=1.2355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etc</a:t>
            </a:r>
            <a:endParaRPr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8" name="Google Shape;208;p30"/>
          <p:cNvSpPr/>
          <p:nvPr/>
        </p:nvSpPr>
        <p:spPr>
          <a:xfrm>
            <a:off x="210619" y="4465082"/>
            <a:ext cx="4060200" cy="535800"/>
          </a:xfrm>
          <a:prstGeom prst="roundRect">
            <a:avLst>
              <a:gd fmla="val 16667" name="adj"/>
            </a:avLst>
          </a:prstGeom>
          <a:gradFill>
            <a:gsLst>
              <a:gs pos="0">
                <a:srgbClr val="BABABA"/>
              </a:gs>
              <a:gs pos="35000">
                <a:srgbClr val="CFCFCF"/>
              </a:gs>
              <a:gs pos="100000">
                <a:srgbClr val="EDEDED"/>
              </a:gs>
            </a:gsLst>
            <a:lin ang="16200000" scaled="0"/>
          </a:gra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47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Bank Pricing Engine</a:t>
            </a:r>
            <a:endParaRPr b="0" i="0" sz="18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9" name="Google Shape;209;p30"/>
          <p:cNvSpPr txBox="1"/>
          <p:nvPr/>
        </p:nvSpPr>
        <p:spPr>
          <a:xfrm>
            <a:off x="3789900" y="2465044"/>
            <a:ext cx="4081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SUBSCRIBES TO ALL SUBJECTS IN THE CONTAINER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0" name="Google Shape;210;p30"/>
          <p:cNvSpPr txBox="1"/>
          <p:nvPr/>
        </p:nvSpPr>
        <p:spPr>
          <a:xfrm>
            <a:off x="2462214" y="3081824"/>
            <a:ext cx="27069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REQUEST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/FX/GBPUSD</a:t>
            </a:r>
            <a:endParaRPr b="1"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>
                <a:latin typeface="Roboto"/>
                <a:ea typeface="Roboto"/>
                <a:cs typeface="Roboto"/>
                <a:sym typeface="Roboto"/>
              </a:rPr>
              <a:t>                 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/FX/…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1" name="Google Shape;211;p30"/>
          <p:cNvSpPr txBox="1"/>
          <p:nvPr/>
        </p:nvSpPr>
        <p:spPr>
          <a:xfrm>
            <a:off x="2850357" y="3726417"/>
            <a:ext cx="5810400" cy="2769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GET THE INFORMATION FROM THE BANK SYSTEM</a:t>
            </a:r>
            <a:endParaRPr b="1"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2" name="Google Shape;212;p30"/>
          <p:cNvSpPr txBox="1"/>
          <p:nvPr/>
        </p:nvSpPr>
        <p:spPr>
          <a:xfrm>
            <a:off x="3999945" y="1289705"/>
            <a:ext cx="4014900" cy="13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CONTAINER RECORD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SUBJECT: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/CONTAINER/FX/MAJOR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ELEMENTS: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/FX/GBPUSD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/FX/EURUSD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etc</a:t>
            </a:r>
            <a:endParaRPr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3" name="Google Shape;213;p30"/>
          <p:cNvSpPr txBox="1"/>
          <p:nvPr/>
        </p:nvSpPr>
        <p:spPr>
          <a:xfrm>
            <a:off x="3748166" y="2336125"/>
            <a:ext cx="4014900" cy="1315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CONTAINER RECORD (IMAGE)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SUBJECT: </a:t>
            </a:r>
            <a:r>
              <a:rPr b="1"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/CONTAINER/FX/MAJOR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ELEMENTS: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/FX/GBPUSD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/FX/EURUSD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u="none" cap="none" strike="noStrike">
                <a:solidFill>
                  <a:srgbClr val="000000"/>
                </a:solidFill>
                <a:latin typeface="Roboto"/>
                <a:ea typeface="Roboto"/>
                <a:cs typeface="Roboto"/>
                <a:sym typeface="Roboto"/>
              </a:rPr>
              <a:t>	etc</a:t>
            </a:r>
            <a:endParaRPr i="0" u="none" cap="none" strike="noStrike">
              <a:solidFill>
                <a:srgbClr val="00000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4" name="Google Shape;214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93298" y="1063229"/>
            <a:ext cx="2715000" cy="75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Google Shape;215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93298" y="1062134"/>
            <a:ext cx="2715000" cy="774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fade thruBlk="1"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xit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1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fill="hold" nodeType="withEffect" presetClass="entr" presetID="1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